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79A4-3EBB-431E-A020-2B7C6A307949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85C3030-9691-468F-ADE8-56B74EA86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79A4-3EBB-431E-A020-2B7C6A307949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3030-9691-468F-ADE8-56B74EA86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79A4-3EBB-431E-A020-2B7C6A307949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3030-9691-468F-ADE8-56B74EA86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79A4-3EBB-431E-A020-2B7C6A307949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85C3030-9691-468F-ADE8-56B74EA86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79A4-3EBB-431E-A020-2B7C6A307949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3030-9691-468F-ADE8-56B74EA86D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79A4-3EBB-431E-A020-2B7C6A307949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3030-9691-468F-ADE8-56B74EA86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79A4-3EBB-431E-A020-2B7C6A307949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85C3030-9691-468F-ADE8-56B74EA86D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79A4-3EBB-431E-A020-2B7C6A307949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3030-9691-468F-ADE8-56B74EA86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79A4-3EBB-431E-A020-2B7C6A307949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3030-9691-468F-ADE8-56B74EA86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79A4-3EBB-431E-A020-2B7C6A307949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3030-9691-468F-ADE8-56B74EA86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79A4-3EBB-431E-A020-2B7C6A307949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3030-9691-468F-ADE8-56B74EA86D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07179A4-3EBB-431E-A020-2B7C6A307949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85C3030-9691-468F-ADE8-56B74EA86D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428736"/>
            <a:ext cx="8458200" cy="4647051"/>
          </a:xfrm>
        </p:spPr>
        <p:txBody>
          <a:bodyPr>
            <a:normAutofit/>
          </a:bodyPr>
          <a:lstStyle/>
          <a:p>
            <a:r>
              <a:rPr lang="ru-RU" dirty="0" smtClean="0"/>
              <a:t>«Психологический портрет» современных детей и подростков и </a:t>
            </a:r>
            <a:r>
              <a:rPr lang="ru-RU" smtClean="0"/>
              <a:t>психологическая безопасность»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5143512"/>
            <a:ext cx="8458200" cy="857256"/>
          </a:xfrm>
        </p:spPr>
        <p:txBody>
          <a:bodyPr>
            <a:normAutofit/>
          </a:bodyPr>
          <a:lstStyle/>
          <a:p>
            <a:r>
              <a:rPr lang="ru-RU" dirty="0" smtClean="0"/>
              <a:t>Подготовила педагог-психолог Ощепкова И.В.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Характерные особенности подростков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Половое созревание и неравномерное физиологическое развитие</a:t>
            </a:r>
          </a:p>
          <a:p>
            <a:r>
              <a:rPr lang="ru-RU" dirty="0" smtClean="0"/>
              <a:t>Изменение социальной ситуации развития</a:t>
            </a:r>
          </a:p>
          <a:p>
            <a:r>
              <a:rPr lang="ru-RU" dirty="0" smtClean="0"/>
              <a:t>Смена ведущей деятельности</a:t>
            </a:r>
          </a:p>
          <a:p>
            <a:r>
              <a:rPr lang="ru-RU" dirty="0" smtClean="0"/>
              <a:t>Открытие и утверждение своего «Я»</a:t>
            </a:r>
          </a:p>
          <a:p>
            <a:r>
              <a:rPr lang="ru-RU" dirty="0" smtClean="0"/>
              <a:t>Познание себя через противостояние миру взрослых и через чувство принадлежности к миру сверстников</a:t>
            </a:r>
          </a:p>
          <a:p>
            <a:r>
              <a:rPr lang="ru-RU" dirty="0" smtClean="0"/>
              <a:t>Появление «чувства взрослости»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Внутренние противоречия подростков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Между расцветом интеллектуальных и физических сил и жестким лимитом времени, финансово-экономических возможностей для удовлетворения возросших потребностей</a:t>
            </a:r>
          </a:p>
          <a:p>
            <a:r>
              <a:rPr lang="ru-RU" dirty="0" smtClean="0"/>
              <a:t>Между установкой на личное благополучие и неосознанность ценности собственной жизни, что приводит к неоправданному риску</a:t>
            </a:r>
          </a:p>
          <a:p>
            <a:r>
              <a:rPr lang="ru-RU" dirty="0" smtClean="0"/>
              <a:t>Между достаточно четко осознанными желаниями и стремлениями  и недостаточно развитой волей и силой характера, необходимыми для их достижения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857250"/>
            <a:ext cx="8686800" cy="522287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Между осознанием собственных идеалов и жизненных планов и их социальной абстрактностью</a:t>
            </a:r>
          </a:p>
          <a:p>
            <a:r>
              <a:rPr lang="ru-RU" dirty="0" smtClean="0"/>
              <a:t>Между желанием быстрее освободиться от родительской опеки и трудностями социальной и психологической адаптации к условиям самостоятельной жизни</a:t>
            </a:r>
          </a:p>
          <a:p>
            <a:r>
              <a:rPr lang="ru-RU" dirty="0" smtClean="0"/>
              <a:t>Между развитым эгоцентризмом среди родных и близких, с одной стороны, и повышенным конформизмом в группе сверстников – с другой</a:t>
            </a:r>
          </a:p>
          <a:p>
            <a:r>
              <a:rPr lang="ru-RU" dirty="0" smtClean="0"/>
              <a:t>Между стремлением самим сделать свой выбор и отсутствием желания нести ответственность за его последствия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143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Неблагоприятные жизненные обстоятельства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57298"/>
            <a:ext cx="8686800" cy="472282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Переживание обиды, одиночества, собственной ненужности, отчужденности и непонимания</a:t>
            </a:r>
          </a:p>
          <a:p>
            <a:r>
              <a:rPr lang="ru-RU" dirty="0" smtClean="0"/>
              <a:t>Действенная или мнимая утрата любви родителей, неразделенное чувство влюбленности, ревность </a:t>
            </a:r>
          </a:p>
          <a:p>
            <a:r>
              <a:rPr lang="ru-RU" dirty="0" smtClean="0"/>
              <a:t>Переживания, связанные со сложной обстановкой в семье, со смертью, разводом или уходом родителей из семьи</a:t>
            </a:r>
          </a:p>
          <a:p>
            <a:r>
              <a:rPr lang="ru-RU" dirty="0" smtClean="0"/>
              <a:t>Чувства вины, стыда, оскорбленного самолюбия, самообвинения</a:t>
            </a:r>
          </a:p>
          <a:p>
            <a:r>
              <a:rPr lang="ru-RU" dirty="0" smtClean="0"/>
              <a:t>Боязнь позора, насмешек или унижения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500063"/>
            <a:ext cx="8686800" cy="558006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Страх наказания, страх последствий неуспешного выполнения какой-либо деятельности</a:t>
            </a:r>
          </a:p>
          <a:p>
            <a:r>
              <a:rPr lang="ru-RU" dirty="0" smtClean="0"/>
              <a:t>Любовные неудачи, в сексуальных отношениях, беременность</a:t>
            </a:r>
          </a:p>
          <a:p>
            <a:r>
              <a:rPr lang="ru-RU" dirty="0" smtClean="0"/>
              <a:t>Чувство мести, злобы, протеста, угроза или вымогательство</a:t>
            </a:r>
          </a:p>
          <a:p>
            <a:r>
              <a:rPr lang="ru-RU" dirty="0" smtClean="0"/>
              <a:t>Желание привлечь к себе внимание, вызвать сочувствие, избежать неприятных последствий, уйти от трудной ситуации, повлиять на другого человека</a:t>
            </a:r>
          </a:p>
          <a:p>
            <a:r>
              <a:rPr lang="ru-RU" dirty="0" err="1" smtClean="0"/>
              <a:t>Сочуствие</a:t>
            </a:r>
            <a:r>
              <a:rPr lang="ru-RU" dirty="0" smtClean="0"/>
              <a:t> или подражание товарищам, кумирам, героям книг или фильмов, следование моде</a:t>
            </a:r>
          </a:p>
          <a:p>
            <a:r>
              <a:rPr lang="ru-RU" dirty="0" smtClean="0"/>
              <a:t>Нереализованные потребности в самоутверждении, в принадлежности к значимой группе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Поведенческие реакции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4937141"/>
          </a:xfrm>
        </p:spPr>
        <p:txBody>
          <a:bodyPr>
            <a:normAutofit/>
          </a:bodyPr>
          <a:lstStyle/>
          <a:p>
            <a:r>
              <a:rPr lang="ru-RU" dirty="0" smtClean="0"/>
              <a:t>Целеустремленность и настойчивость сочетаются с импульсивностью</a:t>
            </a:r>
          </a:p>
          <a:p>
            <a:r>
              <a:rPr lang="ru-RU" dirty="0" smtClean="0"/>
              <a:t>Неуемная жажда деятельности может смениться апатией, отсутствием стремлений и желаний что-либо делать</a:t>
            </a:r>
          </a:p>
          <a:p>
            <a:r>
              <a:rPr lang="ru-RU" dirty="0" smtClean="0"/>
              <a:t>Повышенная самоуверенность, безаппеляционность в суждениях быстро сменяются ранимостью и неуверенностью в себе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554163"/>
            <a:ext cx="8686800" cy="4525962"/>
          </a:xfrm>
        </p:spPr>
        <p:txBody>
          <a:bodyPr/>
          <a:lstStyle/>
          <a:p>
            <a:r>
              <a:rPr lang="ru-RU" dirty="0" smtClean="0"/>
              <a:t>Развязность в поведении порой сочетается с застенчивостью</a:t>
            </a:r>
          </a:p>
          <a:p>
            <a:r>
              <a:rPr lang="ru-RU" dirty="0" smtClean="0"/>
              <a:t>Романтические настроения нередко граничат с цинизмом, расчетливостью</a:t>
            </a:r>
          </a:p>
          <a:p>
            <a:r>
              <a:rPr lang="ru-RU" dirty="0" smtClean="0"/>
              <a:t>Нежность, ласковость бывают на фоне недетской жестокости</a:t>
            </a:r>
          </a:p>
          <a:p>
            <a:r>
              <a:rPr lang="ru-RU" dirty="0" smtClean="0"/>
              <a:t>Потребность в общении сменяется желанием уединиться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Факторы угроз психической безопасности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Несформированность</a:t>
            </a:r>
            <a:r>
              <a:rPr lang="ru-RU" dirty="0" smtClean="0"/>
              <a:t> системы ценностных ориентаций</a:t>
            </a:r>
          </a:p>
          <a:p>
            <a:r>
              <a:rPr lang="ru-RU" dirty="0" smtClean="0"/>
              <a:t>Отсутствие либо обесценивание идеальных устремлений</a:t>
            </a:r>
          </a:p>
          <a:p>
            <a:r>
              <a:rPr lang="ru-RU" dirty="0" smtClean="0"/>
              <a:t>Кризис самооценки</a:t>
            </a:r>
          </a:p>
          <a:p>
            <a:r>
              <a:rPr lang="ru-RU" dirty="0" smtClean="0"/>
              <a:t>Отстраненность и противопоставление себя взрослым</a:t>
            </a:r>
          </a:p>
          <a:p>
            <a:r>
              <a:rPr lang="ru-RU" dirty="0" smtClean="0"/>
              <a:t>Потребность и сложность в общении</a:t>
            </a:r>
          </a:p>
          <a:p>
            <a:r>
              <a:rPr lang="ru-RU" dirty="0" smtClean="0"/>
              <a:t>Интернет-зависимость</a:t>
            </a:r>
          </a:p>
          <a:p>
            <a:r>
              <a:rPr lang="ru-RU" dirty="0" smtClean="0"/>
              <a:t>Ориентация на развлечения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368</TotalTime>
  <Words>400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«Психологический портрет» современных детей и подростков и психологическая безопасность» </vt:lpstr>
      <vt:lpstr>Характерные особенности подростков</vt:lpstr>
      <vt:lpstr>Внутренние противоречия подростков</vt:lpstr>
      <vt:lpstr>Слайд 4</vt:lpstr>
      <vt:lpstr>Неблагоприятные жизненные обстоятельства</vt:lpstr>
      <vt:lpstr>Слайд 6</vt:lpstr>
      <vt:lpstr>Поведенческие реакции</vt:lpstr>
      <vt:lpstr>Слайд 8</vt:lpstr>
      <vt:lpstr>Факторы угроз психической безопасности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Zverdvd.org</dc:creator>
  <cp:lastModifiedBy>1</cp:lastModifiedBy>
  <cp:revision>16</cp:revision>
  <dcterms:created xsi:type="dcterms:W3CDTF">2018-11-08T13:07:43Z</dcterms:created>
  <dcterms:modified xsi:type="dcterms:W3CDTF">2022-02-01T09:32:21Z</dcterms:modified>
</cp:coreProperties>
</file>